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2" r:id="rId1"/>
  </p:sldMasterIdLst>
  <p:notesMasterIdLst>
    <p:notesMasterId r:id="rId22"/>
  </p:notesMasterIdLst>
  <p:handoutMasterIdLst>
    <p:handoutMasterId r:id="rId23"/>
  </p:handoutMasterIdLst>
  <p:sldIdLst>
    <p:sldId id="415" r:id="rId2"/>
    <p:sldId id="416" r:id="rId3"/>
    <p:sldId id="417" r:id="rId4"/>
    <p:sldId id="418" r:id="rId5"/>
    <p:sldId id="423" r:id="rId6"/>
    <p:sldId id="419" r:id="rId7"/>
    <p:sldId id="420" r:id="rId8"/>
    <p:sldId id="421" r:id="rId9"/>
    <p:sldId id="438" r:id="rId10"/>
    <p:sldId id="422" r:id="rId11"/>
    <p:sldId id="429" r:id="rId12"/>
    <p:sldId id="430" r:id="rId13"/>
    <p:sldId id="428" r:id="rId14"/>
    <p:sldId id="434" r:id="rId15"/>
    <p:sldId id="437" r:id="rId16"/>
    <p:sldId id="433" r:id="rId17"/>
    <p:sldId id="436" r:id="rId18"/>
    <p:sldId id="425" r:id="rId19"/>
    <p:sldId id="426" r:id="rId20"/>
    <p:sldId id="427" r:id="rId21"/>
  </p:sldIdLst>
  <p:sldSz cx="9144000" cy="6858000" type="letter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 and Background" id="{D82791D1-AE04-6A4D-9B4B-BB1C9DDC2DAD}">
          <p14:sldIdLst>
            <p14:sldId id="415"/>
            <p14:sldId id="416"/>
            <p14:sldId id="417"/>
            <p14:sldId id="418"/>
            <p14:sldId id="423"/>
            <p14:sldId id="419"/>
            <p14:sldId id="420"/>
            <p14:sldId id="421"/>
            <p14:sldId id="438"/>
            <p14:sldId id="422"/>
            <p14:sldId id="429"/>
            <p14:sldId id="430"/>
            <p14:sldId id="428"/>
            <p14:sldId id="434"/>
            <p14:sldId id="437"/>
            <p14:sldId id="433"/>
            <p14:sldId id="436"/>
            <p14:sldId id="425"/>
            <p14:sldId id="426"/>
            <p14:sldId id="42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104" userDrawn="1">
          <p15:clr>
            <a:srgbClr val="A4A3A4"/>
          </p15:clr>
        </p15:guide>
        <p15:guide id="2" pos="549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26828"/>
    <a:srgbClr val="C050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020"/>
    <p:restoredTop sz="94932"/>
  </p:normalViewPr>
  <p:slideViewPr>
    <p:cSldViewPr snapToGrid="0" snapToObjects="1" showGuides="1">
      <p:cViewPr varScale="1">
        <p:scale>
          <a:sx n="89" d="100"/>
          <a:sy n="89" d="100"/>
        </p:scale>
        <p:origin x="1680" y="72"/>
      </p:cViewPr>
      <p:guideLst>
        <p:guide orient="horz" pos="1104"/>
        <p:guide pos="5496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20" d="100"/>
        <a:sy n="12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117B70-749C-4A41-AB32-9EEA55BD7C25}" type="datetime1">
              <a:rPr lang="en-US" smtClean="0"/>
              <a:t>4/30/2019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D858F2-F3AB-E347-9DF9-6BF2B18D0C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73808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8802E2-0A8B-2A4A-AEFA-ECE8C3214F2E}" type="datetime1">
              <a:rPr lang="en-US" smtClean="0"/>
              <a:t>4/30/2019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B8E473-87B0-B446-B9B5-9DB95728D5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94333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6E2EE3-D28A-4794-A332-242DA683786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178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393699" y="6333627"/>
            <a:ext cx="765549" cy="46431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05/02/2019</a:t>
            </a:r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59249" y="6333627"/>
            <a:ext cx="4764853" cy="46431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Integrated Data Collection with Raspberry Pi and Python. ME 369 Final Project.</a:t>
            </a:r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992292" y="6333627"/>
            <a:ext cx="469743" cy="46431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  <a:latin typeface="Times New Roman"/>
                <a:cs typeface="Times New Roman"/>
              </a:defRPr>
            </a:lvl1pPr>
          </a:lstStyle>
          <a:p>
            <a:fld id="{C6B2F85B-15F2-8246-9229-121B05655E3D}" type="slidenum">
              <a:rPr lang="en-US" smtClean="0"/>
              <a:pPr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5876"/>
            <a:ext cx="8229600" cy="5077806"/>
          </a:xfrm>
        </p:spPr>
        <p:txBody>
          <a:bodyPr/>
          <a:lstStyle>
            <a:lvl1pPr>
              <a:spcBef>
                <a:spcPts val="600"/>
              </a:spcBef>
              <a:spcAft>
                <a:spcPts val="600"/>
              </a:spcAft>
              <a:defRPr/>
            </a:lvl1pPr>
            <a:lvl2pPr>
              <a:spcBef>
                <a:spcPts val="600"/>
              </a:spcBef>
              <a:spcAft>
                <a:spcPts val="600"/>
              </a:spcAft>
              <a:defRPr/>
            </a:lvl2pPr>
            <a:lvl3pPr>
              <a:spcBef>
                <a:spcPts val="600"/>
              </a:spcBef>
              <a:spcAft>
                <a:spcPts val="600"/>
              </a:spcAft>
              <a:defRPr/>
            </a:lvl3pPr>
            <a:lvl4pPr>
              <a:spcBef>
                <a:spcPts val="600"/>
              </a:spcBef>
              <a:spcAft>
                <a:spcPts val="600"/>
              </a:spcAft>
              <a:defRPr/>
            </a:lvl4pPr>
            <a:lvl5pPr>
              <a:spcBef>
                <a:spcPts val="600"/>
              </a:spcBef>
              <a:spcAft>
                <a:spcPts val="600"/>
              </a:spcAft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393699" y="6333627"/>
            <a:ext cx="765549" cy="46431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05/02/2019</a:t>
            </a:r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59249" y="6333627"/>
            <a:ext cx="4764853" cy="46431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Integrated Data Collection with Raspberry Pi and Python. ME 369 Final Project.</a:t>
            </a:r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992292" y="6333627"/>
            <a:ext cx="469743" cy="46431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  <a:latin typeface="Times New Roman"/>
                <a:cs typeface="Times New Roman"/>
              </a:defRPr>
            </a:lvl1pPr>
          </a:lstStyle>
          <a:p>
            <a:fld id="{C6B2F85B-15F2-8246-9229-121B05655E3D}" type="slidenum">
              <a:rPr lang="en-US" smtClean="0"/>
              <a:pPr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393699" y="6333627"/>
            <a:ext cx="765549" cy="46431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05/02/2019</a:t>
            </a:r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59249" y="6333627"/>
            <a:ext cx="4764853" cy="46431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Integrated Data Collection with Raspberry Pi and Python. ME 369 Final Project.</a:t>
            </a:r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992292" y="6333627"/>
            <a:ext cx="469743" cy="46431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  <a:latin typeface="Times New Roman"/>
                <a:cs typeface="Times New Roman"/>
              </a:defRPr>
            </a:lvl1pPr>
          </a:lstStyle>
          <a:p>
            <a:fld id="{C6B2F85B-15F2-8246-9229-121B05655E3D}" type="slidenum">
              <a:rPr lang="en-US" smtClean="0"/>
              <a:pPr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 b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059794"/>
            <a:ext cx="4038600" cy="506637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059794"/>
            <a:ext cx="4038600" cy="506637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393699" y="6333627"/>
            <a:ext cx="765549" cy="46431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05/02/2019</a:t>
            </a:r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59249" y="6333627"/>
            <a:ext cx="4764853" cy="46431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Integrated Data Collection with Raspberry Pi and Python. ME 369 Final Project.</a:t>
            </a: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992292" y="6333627"/>
            <a:ext cx="469743" cy="46431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  <a:latin typeface="Times New Roman"/>
                <a:cs typeface="Times New Roman"/>
              </a:defRPr>
            </a:lvl1pPr>
          </a:lstStyle>
          <a:p>
            <a:fld id="{C6B2F85B-15F2-8246-9229-121B05655E3D}" type="slidenum">
              <a:rPr lang="en-US" smtClean="0"/>
              <a:pPr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B0430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pic>
        <p:nvPicPr>
          <p:cNvPr id="3" name="Picture 4" descr="knockout_formal_Cockrell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16088" y="2552700"/>
            <a:ext cx="8143875" cy="2960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25845" y="6148453"/>
            <a:ext cx="2582379" cy="671178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543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048358"/>
            <a:ext cx="8229600" cy="50778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93699" y="6333627"/>
            <a:ext cx="765549" cy="46431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00">
                <a:solidFill>
                  <a:schemeClr val="tx1">
                    <a:tint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05/02/2019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59249" y="6333627"/>
            <a:ext cx="4764853" cy="46431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Integrated Data Collection with Raspberry Pi and Python. ME 369 Final Project.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992292" y="6333627"/>
            <a:ext cx="469743" cy="46431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  <a:latin typeface="Times New Roman"/>
                <a:cs typeface="Times New Roman"/>
              </a:defRPr>
            </a:lvl1pPr>
          </a:lstStyle>
          <a:p>
            <a:fld id="{C6B2F85B-15F2-8246-9229-121B05655E3D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231913" y="6255026"/>
            <a:ext cx="6221896" cy="0"/>
          </a:xfrm>
          <a:prstGeom prst="line">
            <a:avLst/>
          </a:prstGeom>
          <a:ln>
            <a:solidFill>
              <a:srgbClr val="D2682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20683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7" r:id="rId4"/>
    <p:sldLayoutId id="2147483718" r:id="rId5"/>
  </p:sldLayoutIdLst>
  <p:hf sldNum="0" hdr="0"/>
  <p:txStyles>
    <p:titleStyle>
      <a:lvl1pPr algn="l" defTabSz="457200" rtl="0" eaLnBrk="1" latinLnBrk="0" hangingPunct="1">
        <a:spcBef>
          <a:spcPct val="0"/>
        </a:spcBef>
        <a:buNone/>
        <a:defRPr lang="en-US" sz="2800" b="0" kern="1200" baseline="0" dirty="0">
          <a:solidFill>
            <a:srgbClr val="D26828"/>
          </a:solidFill>
          <a:latin typeface="Arial"/>
          <a:ea typeface="ＭＳ Ｐゴシック" charset="0"/>
          <a:cs typeface="Arial"/>
        </a:defRPr>
      </a:lvl1pPr>
    </p:titleStyle>
    <p:bodyStyle>
      <a:lvl1pPr marL="0" indent="0" algn="l" defTabSz="457200" rtl="0" eaLnBrk="1" latinLnBrk="0" hangingPunct="1">
        <a:spcBef>
          <a:spcPts val="600"/>
        </a:spcBef>
        <a:spcAft>
          <a:spcPts val="600"/>
        </a:spcAft>
        <a:buFontTx/>
        <a:buNone/>
        <a:defRPr sz="18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1pPr>
      <a:lvl2pPr marL="742950" indent="-285750" algn="l" defTabSz="457200" rtl="0" eaLnBrk="1" latinLnBrk="0" hangingPunct="1">
        <a:spcBef>
          <a:spcPts val="600"/>
        </a:spcBef>
        <a:spcAft>
          <a:spcPts val="600"/>
        </a:spcAft>
        <a:buFont typeface="Arial"/>
        <a:buChar char="–"/>
        <a:defRPr sz="16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2pPr>
      <a:lvl3pPr marL="1143000" indent="-228600" algn="l" defTabSz="457200" rtl="0" eaLnBrk="1" latinLnBrk="0" hangingPunct="1">
        <a:spcBef>
          <a:spcPts val="600"/>
        </a:spcBef>
        <a:spcAft>
          <a:spcPts val="600"/>
        </a:spcAft>
        <a:buFont typeface="Arial"/>
        <a:buChar char="•"/>
        <a:defRPr sz="14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3pPr>
      <a:lvl4pPr marL="1600200" indent="-228600" algn="l" defTabSz="457200" rtl="0" eaLnBrk="1" latinLnBrk="0" hangingPunct="1">
        <a:spcBef>
          <a:spcPts val="600"/>
        </a:spcBef>
        <a:spcAft>
          <a:spcPts val="600"/>
        </a:spcAft>
        <a:buFont typeface="Arial"/>
        <a:buChar char="–"/>
        <a:defRPr sz="12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4pPr>
      <a:lvl5pPr marL="2057400" indent="-228600" algn="l" defTabSz="457200" rtl="0" eaLnBrk="1" latinLnBrk="0" hangingPunct="1">
        <a:spcBef>
          <a:spcPts val="600"/>
        </a:spcBef>
        <a:spcAft>
          <a:spcPts val="600"/>
        </a:spcAft>
        <a:buFont typeface="Arial"/>
        <a:buChar char="»"/>
        <a:defRPr sz="12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743201"/>
            <a:ext cx="7772400" cy="85725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Python Standard Testing Application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dirty="0"/>
              <a:t>Marc </a:t>
            </a:r>
            <a:r>
              <a:rPr lang="en-US" dirty="0" err="1"/>
              <a:t>Eitner</a:t>
            </a:r>
            <a:r>
              <a:rPr lang="en-US" dirty="0"/>
              <a:t>, </a:t>
            </a:r>
            <a:r>
              <a:rPr lang="en-US" dirty="0" err="1"/>
              <a:t>Palash</a:t>
            </a:r>
            <a:r>
              <a:rPr lang="en-US" dirty="0"/>
              <a:t> Jain, and Chloe </a:t>
            </a:r>
            <a:r>
              <a:rPr lang="en-US" dirty="0" smtClean="0"/>
              <a:t>Johnson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2000" dirty="0" smtClean="0"/>
              <a:t>ME 369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2000" dirty="0" smtClean="0"/>
              <a:t>Dr. Mitchell Pryor</a:t>
            </a:r>
            <a:endParaRPr lang="en-US" sz="2000" dirty="0"/>
          </a:p>
          <a:p>
            <a:pPr>
              <a:lnSpc>
                <a:spcPct val="110000"/>
              </a:lnSpc>
              <a:spcBef>
                <a:spcPts val="0"/>
              </a:spcBef>
            </a:pPr>
            <a:endParaRPr lang="en-US" dirty="0"/>
          </a:p>
        </p:txBody>
      </p:sp>
      <p:sp>
        <p:nvSpPr>
          <p:cNvPr id="7" name="Date Placeholder 5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2/26/2019</a:t>
            </a:r>
            <a:endParaRPr lang="en-US" dirty="0"/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Performance and Acoustics of Stacked Rotors. Progress report 13.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2642113" y="1296651"/>
            <a:ext cx="3859774" cy="14465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800" b="0" cap="none" spc="0" dirty="0" err="1" smtClean="0">
                <a:ln w="0"/>
                <a:solidFill>
                  <a:srgbClr val="D26828"/>
                </a:solidFill>
                <a:effectLst>
                  <a:reflection blurRad="6350" stA="53000" endA="300" endPos="35500" dir="5400000" sy="-90000" algn="bl" rotWithShape="0"/>
                </a:effectLst>
              </a:rPr>
              <a:t>PySTA</a:t>
            </a:r>
            <a:endParaRPr lang="en-US" sz="8800" b="0" cap="none" spc="0" dirty="0">
              <a:ln w="0"/>
              <a:solidFill>
                <a:srgbClr val="D26828"/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544462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Development: GUI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Screenshot of GUI: Channel Select Tab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smtClean="0"/>
              <a:t>05/02/2019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Integrated Data Collection with Raspberry Pi and Python. ME 369 Final Project.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86488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Development: GUI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Screenshot of GUI: Graph Tab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smtClean="0"/>
              <a:t>05/02/2019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Integrated Data Collection with Raspberry Pi and Python. ME 369 Final Project.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42246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Development: GUI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Screenshot of GUI: Animation Tab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smtClean="0"/>
              <a:t>05/02/2019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Integrated Data Collection with Raspberry Pi and Python. ME 369 Final Project.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30355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Development: GUI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Packages: </a:t>
            </a:r>
            <a:r>
              <a:rPr lang="en-US" dirty="0" err="1" smtClean="0"/>
              <a:t>Pyqt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smtClean="0"/>
              <a:t>05/02/2019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Integrated Data Collection with Raspberry Pi and Python. ME 369 Final Project.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98963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Development: Animation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smtClean="0"/>
              <a:t>05/02/2019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Integrated Data Collection with Raspberry Pi and Python. ME 369 Final Project.</a:t>
            </a:r>
            <a:endParaRPr lang="en-US" dirty="0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457200" y="624520"/>
            <a:ext cx="8229600" cy="6543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lang="en-US" sz="2800" b="0" kern="1200" baseline="0">
                <a:solidFill>
                  <a:srgbClr val="D26828"/>
                </a:solidFill>
                <a:latin typeface="Arial"/>
                <a:ea typeface="ＭＳ Ｐゴシック" charset="0"/>
                <a:cs typeface="Arial"/>
              </a:defRPr>
            </a:lvl1pPr>
          </a:lstStyle>
          <a:p>
            <a:r>
              <a:rPr lang="en-US" sz="1800" dirty="0" err="1" smtClean="0"/>
              <a:t>matplotlib.animation</a:t>
            </a:r>
            <a:endParaRPr lang="en-US" sz="1800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84"/>
          <a:stretch/>
        </p:blipFill>
        <p:spPr>
          <a:xfrm>
            <a:off x="457200" y="1088473"/>
            <a:ext cx="7289800" cy="1363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4155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Development: Animation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smtClean="0"/>
              <a:t>05/02/2019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Integrated Data Collection with Raspberry Pi and Python. ME 369 Final Project.</a:t>
            </a:r>
            <a:endParaRPr lang="en-US" dirty="0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457200" y="624520"/>
            <a:ext cx="8229600" cy="6543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lang="en-US" sz="2800" b="0" kern="1200" baseline="0">
                <a:solidFill>
                  <a:srgbClr val="D26828"/>
                </a:solidFill>
                <a:latin typeface="Arial"/>
                <a:ea typeface="ＭＳ Ｐゴシック" charset="0"/>
                <a:cs typeface="Arial"/>
              </a:defRPr>
            </a:lvl1pPr>
          </a:lstStyle>
          <a:p>
            <a:r>
              <a:rPr lang="en-US" sz="1800" dirty="0" err="1" smtClean="0"/>
              <a:t>matplotlib.animation</a:t>
            </a:r>
            <a:endParaRPr lang="en-US" sz="1800" dirty="0"/>
          </a:p>
        </p:txBody>
      </p:sp>
      <p:grpSp>
        <p:nvGrpSpPr>
          <p:cNvPr id="18" name="Group 17"/>
          <p:cNvGrpSpPr/>
          <p:nvPr/>
        </p:nvGrpSpPr>
        <p:grpSpPr>
          <a:xfrm>
            <a:off x="457200" y="1088473"/>
            <a:ext cx="7289800" cy="1363571"/>
            <a:chOff x="455863" y="1236532"/>
            <a:chExt cx="7289800" cy="1363571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984"/>
            <a:stretch/>
          </p:blipFill>
          <p:spPr>
            <a:xfrm>
              <a:off x="455863" y="1236532"/>
              <a:ext cx="7289800" cy="1363571"/>
            </a:xfrm>
            <a:prstGeom prst="rect">
              <a:avLst/>
            </a:prstGeom>
          </p:spPr>
        </p:pic>
        <p:sp>
          <p:nvSpPr>
            <p:cNvPr id="20" name="Rectangle 19"/>
            <p:cNvSpPr/>
            <p:nvPr/>
          </p:nvSpPr>
          <p:spPr>
            <a:xfrm>
              <a:off x="3222512" y="1940521"/>
              <a:ext cx="351692" cy="26963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05" t="23134" r="58366" b="50363"/>
          <a:stretch/>
        </p:blipFill>
        <p:spPr>
          <a:xfrm>
            <a:off x="467586" y="2500343"/>
            <a:ext cx="2797420" cy="1312734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467586" y="2500343"/>
            <a:ext cx="8219214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09026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Development: Animation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smtClean="0"/>
              <a:t>05/02/2019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Integrated Data Collection with Raspberry Pi and Python. ME 369 Final Project.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19" t="46963" r="8975" b="876"/>
          <a:stretch/>
        </p:blipFill>
        <p:spPr>
          <a:xfrm>
            <a:off x="502755" y="2590570"/>
            <a:ext cx="6260124" cy="3577262"/>
          </a:xfrm>
          <a:prstGeom prst="rect">
            <a:avLst/>
          </a:prstGeom>
        </p:spPr>
      </p:pic>
      <p:sp>
        <p:nvSpPr>
          <p:cNvPr id="13" name="Title 1"/>
          <p:cNvSpPr txBox="1">
            <a:spLocks/>
          </p:cNvSpPr>
          <p:nvPr/>
        </p:nvSpPr>
        <p:spPr>
          <a:xfrm>
            <a:off x="457200" y="624520"/>
            <a:ext cx="8229600" cy="6543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lang="en-US" sz="2800" b="0" kern="1200" baseline="0">
                <a:solidFill>
                  <a:srgbClr val="D26828"/>
                </a:solidFill>
                <a:latin typeface="Arial"/>
                <a:ea typeface="ＭＳ Ｐゴシック" charset="0"/>
                <a:cs typeface="Arial"/>
              </a:defRPr>
            </a:lvl1pPr>
          </a:lstStyle>
          <a:p>
            <a:r>
              <a:rPr lang="en-US" sz="1800" dirty="0" err="1" smtClean="0"/>
              <a:t>matplotlib.animation</a:t>
            </a:r>
            <a:endParaRPr lang="en-US" sz="1800" dirty="0"/>
          </a:p>
        </p:txBody>
      </p:sp>
      <p:grpSp>
        <p:nvGrpSpPr>
          <p:cNvPr id="18" name="Group 17"/>
          <p:cNvGrpSpPr/>
          <p:nvPr/>
        </p:nvGrpSpPr>
        <p:grpSpPr>
          <a:xfrm>
            <a:off x="457200" y="1088473"/>
            <a:ext cx="7289800" cy="1363571"/>
            <a:chOff x="455863" y="1236532"/>
            <a:chExt cx="7289800" cy="1363571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984"/>
            <a:stretch/>
          </p:blipFill>
          <p:spPr>
            <a:xfrm>
              <a:off x="455863" y="1236532"/>
              <a:ext cx="7289800" cy="1363571"/>
            </a:xfrm>
            <a:prstGeom prst="rect">
              <a:avLst/>
            </a:prstGeom>
          </p:spPr>
        </p:pic>
        <p:sp>
          <p:nvSpPr>
            <p:cNvPr id="20" name="Rectangle 19"/>
            <p:cNvSpPr/>
            <p:nvPr/>
          </p:nvSpPr>
          <p:spPr>
            <a:xfrm>
              <a:off x="3691432" y="1940521"/>
              <a:ext cx="351692" cy="26963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1" name="Straight Connector 20"/>
          <p:cNvCxnSpPr/>
          <p:nvPr/>
        </p:nvCxnSpPr>
        <p:spPr>
          <a:xfrm>
            <a:off x="467586" y="2500343"/>
            <a:ext cx="8219214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20661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Development: Animation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smtClean="0"/>
              <a:t>05/02/2019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Integrated Data Collection with Raspberry Pi and Python. ME 369 Final Project.</a:t>
            </a:r>
            <a:endParaRPr lang="en-US" dirty="0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457200" y="624520"/>
            <a:ext cx="8229600" cy="6543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lang="en-US" sz="2800" b="0" kern="1200" baseline="0">
                <a:solidFill>
                  <a:srgbClr val="D26828"/>
                </a:solidFill>
                <a:latin typeface="Arial"/>
                <a:ea typeface="ＭＳ Ｐゴシック" charset="0"/>
                <a:cs typeface="Arial"/>
              </a:defRPr>
            </a:lvl1pPr>
          </a:lstStyle>
          <a:p>
            <a:r>
              <a:rPr lang="en-US" sz="1800" dirty="0" err="1" smtClean="0"/>
              <a:t>matplotlib.animation</a:t>
            </a:r>
            <a:endParaRPr lang="en-US" sz="1800" dirty="0"/>
          </a:p>
        </p:txBody>
      </p:sp>
      <p:grpSp>
        <p:nvGrpSpPr>
          <p:cNvPr id="18" name="Group 17"/>
          <p:cNvGrpSpPr/>
          <p:nvPr/>
        </p:nvGrpSpPr>
        <p:grpSpPr>
          <a:xfrm>
            <a:off x="457200" y="1088473"/>
            <a:ext cx="7289800" cy="1363571"/>
            <a:chOff x="455863" y="1236532"/>
            <a:chExt cx="7289800" cy="1363571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984"/>
            <a:stretch/>
          </p:blipFill>
          <p:spPr>
            <a:xfrm>
              <a:off x="455863" y="1236532"/>
              <a:ext cx="7289800" cy="1363571"/>
            </a:xfrm>
            <a:prstGeom prst="rect">
              <a:avLst/>
            </a:prstGeom>
          </p:spPr>
        </p:pic>
        <p:sp>
          <p:nvSpPr>
            <p:cNvPr id="20" name="Rectangle 19"/>
            <p:cNvSpPr/>
            <p:nvPr/>
          </p:nvSpPr>
          <p:spPr>
            <a:xfrm>
              <a:off x="4101736" y="1976859"/>
              <a:ext cx="867511" cy="233292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577713"/>
            <a:ext cx="5366227" cy="1759825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>
            <a:off x="467586" y="2500343"/>
            <a:ext cx="8219214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08590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Development: Animation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Voltage Outputs: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Beam Animations: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05/02/2019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Integrated Data Collection with Raspberry Pi and Python. ME 369 Final Project.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11981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Saving data to file in the GUI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Interfacing setup with hydraulic servos</a:t>
            </a:r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smtClean="0"/>
              <a:t>05/02/2019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Integrated Data Collection with Raspberry Pi and Python. ME 369 Final Project.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5070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400050" indent="-400050">
              <a:buFont typeface="+mj-lt"/>
              <a:buAutoNum type="romanUcPeriod"/>
            </a:pPr>
            <a:r>
              <a:rPr lang="en-US" sz="2800" dirty="0" smtClean="0"/>
              <a:t>Overall Objective</a:t>
            </a:r>
          </a:p>
          <a:p>
            <a:pPr marL="400050" indent="-400050">
              <a:buFont typeface="+mj-lt"/>
              <a:buAutoNum type="romanUcPeriod"/>
            </a:pPr>
            <a:r>
              <a:rPr lang="en-US" sz="2800" dirty="0" smtClean="0"/>
              <a:t>Goal of Project</a:t>
            </a:r>
          </a:p>
          <a:p>
            <a:pPr marL="400050" indent="-400050">
              <a:buFont typeface="+mj-lt"/>
              <a:buAutoNum type="romanUcPeriod"/>
            </a:pPr>
            <a:r>
              <a:rPr lang="en-US" sz="2800" dirty="0" smtClean="0"/>
              <a:t> Demonstration</a:t>
            </a:r>
          </a:p>
          <a:p>
            <a:pPr marL="400050" indent="-400050">
              <a:buFont typeface="+mj-lt"/>
              <a:buAutoNum type="romanUcPeriod"/>
            </a:pPr>
            <a:r>
              <a:rPr lang="en-US" sz="2800" dirty="0" smtClean="0"/>
              <a:t> Code Development</a:t>
            </a:r>
          </a:p>
          <a:p>
            <a:pPr marL="1143000" lvl="1" indent="-400050">
              <a:buFont typeface="+mj-lt"/>
              <a:buAutoNum type="romanUcPeriod"/>
            </a:pPr>
            <a:r>
              <a:rPr lang="en-US" sz="2400" dirty="0" smtClean="0"/>
              <a:t>Signal Reading</a:t>
            </a:r>
          </a:p>
          <a:p>
            <a:pPr marL="1143000" lvl="1" indent="-400050">
              <a:buFont typeface="+mj-lt"/>
              <a:buAutoNum type="romanUcPeriod"/>
            </a:pPr>
            <a:r>
              <a:rPr lang="en-US" sz="2400" dirty="0" smtClean="0"/>
              <a:t>GUI</a:t>
            </a:r>
          </a:p>
          <a:p>
            <a:pPr marL="1143000" lvl="1" indent="-400050">
              <a:buFont typeface="+mj-lt"/>
              <a:buAutoNum type="romanUcPeriod"/>
            </a:pPr>
            <a:r>
              <a:rPr lang="en-US" sz="2400" dirty="0" smtClean="0"/>
              <a:t> Animation</a:t>
            </a:r>
          </a:p>
          <a:p>
            <a:pPr marL="400050" indent="-400050">
              <a:buFont typeface="+mj-lt"/>
              <a:buAutoNum type="romanUcPeriod"/>
            </a:pPr>
            <a:r>
              <a:rPr lang="en-US" sz="2800" dirty="0" smtClean="0"/>
              <a:t>Future Work</a:t>
            </a:r>
            <a:endParaRPr lang="en-US" sz="2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smtClean="0"/>
              <a:t>2/26/2019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Performance and Acoustics of Stacked Rotors. Progress report 13.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65089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145695" y="1957755"/>
            <a:ext cx="48526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Times New Roman"/>
                <a:cs typeface="Times New Roman"/>
              </a:rPr>
              <a:t>Questions or Comments?</a:t>
            </a:r>
          </a:p>
        </p:txBody>
      </p:sp>
    </p:spTree>
    <p:extLst>
      <p:ext uri="{BB962C8B-B14F-4D97-AF65-F5344CB8AC3E}">
        <p14:creationId xmlns:p14="http://schemas.microsoft.com/office/powerpoint/2010/main" val="9469374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Overall Objective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Replicate an </a:t>
            </a:r>
            <a:r>
              <a:rPr lang="en-US" sz="2000" b="1" dirty="0"/>
              <a:t>instrument interface </a:t>
            </a:r>
            <a:r>
              <a:rPr lang="en-US" sz="2000" dirty="0"/>
              <a:t>such as </a:t>
            </a:r>
            <a:r>
              <a:rPr lang="en-US" sz="2000" dirty="0" smtClean="0"/>
              <a:t>LabVIEW </a:t>
            </a:r>
            <a:r>
              <a:rPr lang="en-US" sz="2000" dirty="0"/>
              <a:t>using Python and a Raspberry Pi, making data collection for small </a:t>
            </a:r>
            <a:r>
              <a:rPr lang="en-US" sz="2000" dirty="0" smtClean="0"/>
              <a:t>experiments </a:t>
            </a:r>
            <a:r>
              <a:rPr lang="en-US" sz="2000" b="1" dirty="0" smtClean="0"/>
              <a:t>portable</a:t>
            </a:r>
            <a:r>
              <a:rPr lang="en-US" sz="2000" dirty="0"/>
              <a:t>, </a:t>
            </a:r>
            <a:r>
              <a:rPr lang="en-US" sz="2000" b="1" dirty="0"/>
              <a:t>affordable</a:t>
            </a:r>
            <a:r>
              <a:rPr lang="en-US" sz="2000" dirty="0"/>
              <a:t>, and </a:t>
            </a:r>
            <a:r>
              <a:rPr lang="en-US" sz="2000" b="1" dirty="0"/>
              <a:t>user-friendly</a:t>
            </a:r>
            <a:r>
              <a:rPr lang="en-US" sz="2000" dirty="0"/>
              <a:t>. </a:t>
            </a:r>
          </a:p>
          <a:p>
            <a:endParaRPr lang="en-US" sz="1200" dirty="0"/>
          </a:p>
          <a:p>
            <a:pPr marL="342900" indent="-342900">
              <a:buFont typeface="Arial" charset="0"/>
              <a:buChar char="•"/>
            </a:pPr>
            <a:r>
              <a:rPr lang="en-US" sz="2000" dirty="0" smtClean="0"/>
              <a:t>LabVIEW can be large and expensive </a:t>
            </a:r>
          </a:p>
          <a:p>
            <a:pPr marL="1085850" lvl="1" indent="-342900">
              <a:buFont typeface="Arial" charset="0"/>
              <a:buChar char="•"/>
            </a:pPr>
            <a:r>
              <a:rPr lang="en-US" dirty="0" smtClean="0"/>
              <a:t>LabVIEW software: $400 - $5000 /year</a:t>
            </a:r>
          </a:p>
          <a:p>
            <a:pPr marL="1085850" lvl="1" indent="-342900">
              <a:buFont typeface="Arial" charset="0"/>
              <a:buChar char="•"/>
            </a:pPr>
            <a:r>
              <a:rPr lang="en-US" dirty="0" smtClean="0"/>
              <a:t>Data Acquisition Interfaces: &gt; $200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 err="1" smtClean="0"/>
              <a:t>PySTA</a:t>
            </a:r>
            <a:endParaRPr lang="en-US" dirty="0" smtClean="0"/>
          </a:p>
          <a:p>
            <a:pPr marL="1085850" lvl="1" indent="-342900">
              <a:buFont typeface="Arial" charset="0"/>
              <a:buChar char="•"/>
            </a:pPr>
            <a:r>
              <a:rPr lang="en-US" dirty="0" smtClean="0"/>
              <a:t>Python: FREE</a:t>
            </a:r>
          </a:p>
          <a:p>
            <a:pPr marL="1085850" lvl="1" indent="-342900">
              <a:buFont typeface="Arial" charset="0"/>
              <a:buChar char="•"/>
            </a:pPr>
            <a:r>
              <a:rPr lang="en-US" dirty="0" smtClean="0"/>
              <a:t>Data Acquisition Interfaces:</a:t>
            </a:r>
          </a:p>
          <a:p>
            <a:pPr marL="1485900" lvl="2" indent="-342900">
              <a:buFont typeface="Arial" charset="0"/>
              <a:buChar char="•"/>
            </a:pPr>
            <a:r>
              <a:rPr lang="en-US" dirty="0" smtClean="0"/>
              <a:t>Raspberry Pi: </a:t>
            </a:r>
          </a:p>
          <a:p>
            <a:pPr marL="1485900" lvl="2" indent="-342900">
              <a:buFont typeface="Arial" charset="0"/>
              <a:buChar char="•"/>
            </a:pPr>
            <a:r>
              <a:rPr lang="en-US" dirty="0" smtClean="0"/>
              <a:t>Analog to Digital Converters: $2.50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smtClean="0"/>
              <a:t>05/02/2019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Integrated Data Collection with Raspberry Pi and Python. ME 369 Final Project.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51026" b="22105"/>
          <a:stretch/>
        </p:blipFill>
        <p:spPr>
          <a:xfrm>
            <a:off x="5509848" y="2514499"/>
            <a:ext cx="3296134" cy="218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0752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 of Project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smtClean="0"/>
              <a:t>05/02/2019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Integrated Data Collection with Raspberry Pi and Python. ME 369 Final Project.</a:t>
            </a:r>
            <a:endParaRPr 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354546" y="1402538"/>
            <a:ext cx="2307693" cy="1178872"/>
            <a:chOff x="457200" y="1465025"/>
            <a:chExt cx="2307693" cy="1178872"/>
          </a:xfrm>
        </p:grpSpPr>
        <p:pic>
          <p:nvPicPr>
            <p:cNvPr id="2050" name="Picture 2" descr="mage result for cantilever beam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860" r="-1" b="75761"/>
            <a:stretch/>
          </p:blipFill>
          <p:spPr bwMode="auto">
            <a:xfrm>
              <a:off x="457200" y="1646478"/>
              <a:ext cx="1926693" cy="8036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/>
            <p:cNvSpPr txBox="1"/>
            <p:nvPr/>
          </p:nvSpPr>
          <p:spPr>
            <a:xfrm>
              <a:off x="1956000" y="2243787"/>
              <a:ext cx="80889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i="1">
                  <a:latin typeface="Arial" charset="0"/>
                  <a:ea typeface="Arial" charset="0"/>
                  <a:cs typeface="Arial" charset="0"/>
                </a:rPr>
                <a:t>y</a:t>
              </a:r>
              <a:r>
                <a:rPr lang="en-US" sz="2000" smtClean="0">
                  <a:latin typeface="Arial" charset="0"/>
                  <a:ea typeface="Arial" charset="0"/>
                  <a:cs typeface="Arial" charset="0"/>
                </a:rPr>
                <a:t>(</a:t>
              </a:r>
              <a:r>
                <a:rPr lang="en-US" sz="2000" i="1" smtClean="0">
                  <a:latin typeface="Arial" charset="0"/>
                  <a:ea typeface="Arial" charset="0"/>
                  <a:cs typeface="Arial" charset="0"/>
                </a:rPr>
                <a:t>t</a:t>
              </a:r>
              <a:r>
                <a:rPr lang="en-US" sz="2000" smtClean="0">
                  <a:latin typeface="Arial" charset="0"/>
                  <a:ea typeface="Arial" charset="0"/>
                  <a:cs typeface="Arial" charset="0"/>
                </a:rPr>
                <a:t>)</a:t>
              </a:r>
              <a:endParaRPr lang="en-US" sz="2000" dirty="0" smtClean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1420546" y="1875692"/>
              <a:ext cx="259245" cy="45719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2235658" y="2258251"/>
              <a:ext cx="259245" cy="45719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 flipV="1">
              <a:off x="2360447" y="2026698"/>
              <a:ext cx="0" cy="231553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1147107" y="1465025"/>
              <a:ext cx="80889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i="1" dirty="0" smtClean="0">
                  <a:latin typeface="Arial" charset="0"/>
                  <a:ea typeface="Arial" charset="0"/>
                  <a:cs typeface="Arial" charset="0"/>
                </a:rPr>
                <a:t>a</a:t>
              </a:r>
              <a:r>
                <a:rPr lang="en-US" sz="2000" dirty="0" smtClean="0">
                  <a:latin typeface="Arial" charset="0"/>
                  <a:ea typeface="Arial" charset="0"/>
                  <a:cs typeface="Arial" charset="0"/>
                </a:rPr>
                <a:t>(</a:t>
              </a:r>
              <a:r>
                <a:rPr lang="en-US" sz="2000" i="1" dirty="0" smtClean="0">
                  <a:latin typeface="Arial" charset="0"/>
                  <a:ea typeface="Arial" charset="0"/>
                  <a:cs typeface="Arial" charset="0"/>
                </a:rPr>
                <a:t>t</a:t>
              </a:r>
              <a:r>
                <a:rPr lang="en-US" sz="2000" dirty="0" smtClean="0">
                  <a:latin typeface="Arial" charset="0"/>
                  <a:ea typeface="Arial" charset="0"/>
                  <a:cs typeface="Arial" charset="0"/>
                </a:rPr>
                <a:t>)</a:t>
              </a:r>
            </a:p>
          </p:txBody>
        </p:sp>
      </p:grpSp>
      <p:sp>
        <p:nvSpPr>
          <p:cNvPr id="15" name="Right Arrow 14"/>
          <p:cNvSpPr/>
          <p:nvPr/>
        </p:nvSpPr>
        <p:spPr>
          <a:xfrm>
            <a:off x="2726540" y="1646738"/>
            <a:ext cx="890954" cy="378652"/>
          </a:xfrm>
          <a:prstGeom prst="rightArrow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/>
          <p:cNvGrpSpPr/>
          <p:nvPr/>
        </p:nvGrpSpPr>
        <p:grpSpPr>
          <a:xfrm>
            <a:off x="3721501" y="1334116"/>
            <a:ext cx="1753119" cy="1303394"/>
            <a:chOff x="3825563" y="1192757"/>
            <a:chExt cx="1753119" cy="1303394"/>
          </a:xfrm>
        </p:grpSpPr>
        <p:pic>
          <p:nvPicPr>
            <p:cNvPr id="2052" name="Picture 4" descr="mage result for raspberry pi 3 logo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66857" y="1192757"/>
              <a:ext cx="1078953" cy="9602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/>
            <p:cNvSpPr txBox="1"/>
            <p:nvPr/>
          </p:nvSpPr>
          <p:spPr>
            <a:xfrm>
              <a:off x="3825563" y="2096041"/>
              <a:ext cx="175311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latin typeface="Arial" charset="0"/>
                  <a:ea typeface="Arial" charset="0"/>
                  <a:cs typeface="Arial" charset="0"/>
                </a:rPr>
                <a:t>Raspberry Pi</a:t>
              </a:r>
            </a:p>
          </p:txBody>
        </p:sp>
      </p:grpSp>
      <p:sp>
        <p:nvSpPr>
          <p:cNvPr id="20" name="Right Arrow 19"/>
          <p:cNvSpPr/>
          <p:nvPr/>
        </p:nvSpPr>
        <p:spPr>
          <a:xfrm>
            <a:off x="5547634" y="1646738"/>
            <a:ext cx="890954" cy="378652"/>
          </a:xfrm>
          <a:prstGeom prst="rightArrow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/>
          <p:cNvGrpSpPr/>
          <p:nvPr/>
        </p:nvGrpSpPr>
        <p:grpSpPr>
          <a:xfrm>
            <a:off x="6759047" y="1207336"/>
            <a:ext cx="1753119" cy="1348166"/>
            <a:chOff x="6861570" y="1147985"/>
            <a:chExt cx="1753119" cy="1348166"/>
          </a:xfrm>
        </p:grpSpPr>
        <p:pic>
          <p:nvPicPr>
            <p:cNvPr id="2056" name="Picture 8" descr="elated image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46997" y="1147985"/>
              <a:ext cx="1582264" cy="9781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/>
            <p:cNvSpPr txBox="1"/>
            <p:nvPr/>
          </p:nvSpPr>
          <p:spPr>
            <a:xfrm>
              <a:off x="6861570" y="2096041"/>
              <a:ext cx="175311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latin typeface="Arial" charset="0"/>
                  <a:ea typeface="Arial" charset="0"/>
                  <a:cs typeface="Arial" charset="0"/>
                </a:rPr>
                <a:t>GUI in </a:t>
              </a:r>
              <a:r>
                <a:rPr lang="en-US" sz="2000" dirty="0" err="1" smtClean="0">
                  <a:latin typeface="Arial" charset="0"/>
                  <a:ea typeface="Arial" charset="0"/>
                  <a:cs typeface="Arial" charset="0"/>
                </a:rPr>
                <a:t>PyQT</a:t>
              </a:r>
              <a:endParaRPr lang="en-US" sz="2000" dirty="0" smtClean="0"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1345127" y="2734091"/>
            <a:ext cx="6505866" cy="1058040"/>
            <a:chOff x="1345127" y="2734091"/>
            <a:chExt cx="6505866" cy="1058040"/>
          </a:xfrm>
        </p:grpSpPr>
        <p:grpSp>
          <p:nvGrpSpPr>
            <p:cNvPr id="17" name="Group 16"/>
            <p:cNvGrpSpPr/>
            <p:nvPr/>
          </p:nvGrpSpPr>
          <p:grpSpPr>
            <a:xfrm>
              <a:off x="1345127" y="3208966"/>
              <a:ext cx="6505866" cy="583165"/>
              <a:chOff x="1360842" y="3385861"/>
              <a:chExt cx="6505866" cy="583165"/>
            </a:xfrm>
          </p:grpSpPr>
          <p:sp>
            <p:nvSpPr>
              <p:cNvPr id="24" name="Right Arrow 23"/>
              <p:cNvSpPr/>
              <p:nvPr/>
            </p:nvSpPr>
            <p:spPr>
              <a:xfrm rot="5400000">
                <a:off x="1266830" y="3496362"/>
                <a:ext cx="566676" cy="378652"/>
              </a:xfrm>
              <a:prstGeom prst="rightArrow">
                <a:avLst/>
              </a:prstGeom>
              <a:solidFill>
                <a:schemeClr val="accent6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ight Arrow 24"/>
              <p:cNvSpPr/>
              <p:nvPr/>
            </p:nvSpPr>
            <p:spPr>
              <a:xfrm rot="5400000">
                <a:off x="4330437" y="3479873"/>
                <a:ext cx="566676" cy="378652"/>
              </a:xfrm>
              <a:prstGeom prst="rightArrow">
                <a:avLst/>
              </a:prstGeom>
              <a:solidFill>
                <a:schemeClr val="accent6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ight Arrow 25"/>
              <p:cNvSpPr/>
              <p:nvPr/>
            </p:nvSpPr>
            <p:spPr>
              <a:xfrm rot="5400000">
                <a:off x="7394044" y="3489736"/>
                <a:ext cx="566676" cy="378652"/>
              </a:xfrm>
              <a:prstGeom prst="rightArrow">
                <a:avLst/>
              </a:prstGeom>
              <a:solidFill>
                <a:schemeClr val="accent6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28" name="Straight Connector 27"/>
            <p:cNvCxnSpPr/>
            <p:nvPr/>
          </p:nvCxnSpPr>
          <p:spPr>
            <a:xfrm>
              <a:off x="1447514" y="3178719"/>
              <a:ext cx="6188092" cy="0"/>
            </a:xfrm>
            <a:prstGeom prst="line">
              <a:avLst/>
            </a:prstGeom>
            <a:ln w="187325">
              <a:solidFill>
                <a:schemeClr val="accent6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flipH="1" flipV="1">
              <a:off x="7661667" y="2734091"/>
              <a:ext cx="1" cy="758213"/>
            </a:xfrm>
            <a:prstGeom prst="line">
              <a:avLst/>
            </a:prstGeom>
            <a:ln w="187325">
              <a:solidFill>
                <a:schemeClr val="accent6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TextBox 39"/>
          <p:cNvSpPr txBox="1"/>
          <p:nvPr/>
        </p:nvSpPr>
        <p:spPr>
          <a:xfrm>
            <a:off x="657893" y="5514793"/>
            <a:ext cx="17531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Voltage Outputs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3695440" y="5500613"/>
            <a:ext cx="17531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FFT </a:t>
            </a:r>
            <a:r>
              <a:rPr lang="en-US" sz="2000" smtClean="0">
                <a:latin typeface="Arial" charset="0"/>
                <a:ea typeface="Arial" charset="0"/>
                <a:cs typeface="Arial" charset="0"/>
              </a:rPr>
              <a:t>of Accelerations</a:t>
            </a:r>
            <a:endParaRPr lang="en-US" sz="2000" dirty="0" smtClean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6785107" y="5520661"/>
            <a:ext cx="17531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Beam Animation</a:t>
            </a:r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22" r="6600"/>
          <a:stretch/>
        </p:blipFill>
        <p:spPr>
          <a:xfrm>
            <a:off x="384212" y="3843440"/>
            <a:ext cx="2300479" cy="1699103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0921" y="3775642"/>
            <a:ext cx="2449370" cy="1837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4872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Demonstration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smtClean="0"/>
              <a:t>05/02/2019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Integrated Data Collection with Raspberry Pi and Python. ME 369 Final Project.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13118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Development: Signal Reading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Experimental Setup: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smtClean="0"/>
              <a:t>05/02/2019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Integrated Data Collection with Raspberry Pi and Python. ME 369 Final Project.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87912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Development: Signal Reading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Raspberry Pi: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smtClean="0"/>
              <a:t>05/02/2019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Integrated Data Collection with Raspberry Pi and Python. ME 369 Final Project.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0572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Development: Signal Reading </a:t>
            </a:r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5876"/>
            <a:ext cx="8600536" cy="5077806"/>
          </a:xfrm>
        </p:spPr>
        <p:txBody>
          <a:bodyPr>
            <a:normAutofit/>
          </a:bodyPr>
          <a:lstStyle/>
          <a:p>
            <a:r>
              <a:rPr lang="en-US" dirty="0" smtClean="0"/>
              <a:t>Main library used: Adafruit_MCP3008 and </a:t>
            </a:r>
            <a:r>
              <a:rPr lang="en-US" dirty="0" err="1" smtClean="0"/>
              <a:t>SPI.SpiDev</a:t>
            </a:r>
            <a:endParaRPr lang="en-US" dirty="0" smtClean="0"/>
          </a:p>
          <a:p>
            <a:r>
              <a:rPr lang="en-US" dirty="0" smtClean="0"/>
              <a:t>Interface between Analog-Digital-Converter (MCP3008) and Raspberry Pi</a:t>
            </a:r>
          </a:p>
          <a:p>
            <a:endParaRPr lang="en-US" dirty="0"/>
          </a:p>
          <a:p>
            <a:r>
              <a:rPr lang="en-US" dirty="0" smtClean="0"/>
              <a:t>Create an object:</a:t>
            </a:r>
          </a:p>
          <a:p>
            <a:r>
              <a:rPr lang="en-US" dirty="0" err="1">
                <a:solidFill>
                  <a:srgbClr val="24292E"/>
                </a:solidFill>
                <a:latin typeface="SFMono-Regular"/>
              </a:rPr>
              <a:t>mcp</a:t>
            </a:r>
            <a:r>
              <a:rPr lang="en-US" dirty="0">
                <a:solidFill>
                  <a:srgbClr val="24292E"/>
                </a:solidFill>
                <a:latin typeface="SFMono-Regular"/>
              </a:rPr>
              <a:t> </a:t>
            </a:r>
            <a:r>
              <a:rPr lang="en-US" dirty="0">
                <a:solidFill>
                  <a:srgbClr val="D73A49"/>
                </a:solidFill>
                <a:latin typeface="SFMono-Regular"/>
              </a:rPr>
              <a:t>=</a:t>
            </a:r>
            <a:r>
              <a:rPr lang="en-US" dirty="0">
                <a:solidFill>
                  <a:srgbClr val="24292E"/>
                </a:solidFill>
                <a:latin typeface="SFMono-Regular"/>
              </a:rPr>
              <a:t> Adafruit_MCP3008.MCP3008(</a:t>
            </a:r>
            <a:r>
              <a:rPr lang="en-US" dirty="0" err="1">
                <a:latin typeface="SFMono-Regular"/>
              </a:rPr>
              <a:t>spi</a:t>
            </a:r>
            <a:r>
              <a:rPr lang="en-US" dirty="0">
                <a:latin typeface="SFMono-Regular"/>
              </a:rPr>
              <a:t>=</a:t>
            </a:r>
            <a:r>
              <a:rPr lang="en-US" dirty="0" err="1">
                <a:latin typeface="SFMono-Regular"/>
              </a:rPr>
              <a:t>SPI.SpiDev</a:t>
            </a:r>
            <a:r>
              <a:rPr lang="en-US" dirty="0">
                <a:latin typeface="SFMono-Regular"/>
              </a:rPr>
              <a:t>(SPI_PORT,SPI_DEVICE</a:t>
            </a:r>
            <a:r>
              <a:rPr lang="en-US" dirty="0">
                <a:solidFill>
                  <a:srgbClr val="24292E"/>
                </a:solidFill>
                <a:latin typeface="SFMono-Regular"/>
              </a:rPr>
              <a:t>))</a:t>
            </a:r>
            <a:endParaRPr lang="en-US" dirty="0"/>
          </a:p>
          <a:p>
            <a:endParaRPr lang="en-US" dirty="0"/>
          </a:p>
          <a:p>
            <a:r>
              <a:rPr lang="en-US" dirty="0" smtClean="0"/>
              <a:t>And this is how you read data:</a:t>
            </a:r>
            <a:endParaRPr lang="en-US" dirty="0"/>
          </a:p>
          <a:p>
            <a:endParaRPr lang="en-US" dirty="0" smtClean="0"/>
          </a:p>
          <a:p>
            <a:r>
              <a:rPr lang="en-US" altLang="en-US" dirty="0">
                <a:solidFill>
                  <a:srgbClr val="000000"/>
                </a:solidFill>
                <a:latin typeface="Arial Unicode MS" panose="020B0604020202020204" pitchFamily="34" charset="-128"/>
              </a:rPr>
              <a:t>for </a:t>
            </a:r>
            <a:r>
              <a:rPr lang="en-US" altLang="en-US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i</a:t>
            </a:r>
            <a:r>
              <a:rPr lang="en-US" altLang="en-US" dirty="0">
                <a:solidFill>
                  <a:srgbClr val="000000"/>
                </a:solidFill>
                <a:latin typeface="Arial Unicode MS" panose="020B0604020202020204" pitchFamily="34" charset="-128"/>
              </a:rPr>
              <a:t> in range(0,8): # loop over all </a:t>
            </a:r>
            <a:r>
              <a:rPr lang="en-US" altLang="en-US" dirty="0" smtClean="0">
                <a:solidFill>
                  <a:srgbClr val="000000"/>
                </a:solidFill>
                <a:latin typeface="Arial Unicode MS" panose="020B0604020202020204" pitchFamily="34" charset="-128"/>
              </a:rPr>
              <a:t>channels</a:t>
            </a:r>
          </a:p>
          <a:p>
            <a:r>
              <a:rPr lang="en-US" altLang="en-US" dirty="0" smtClean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dirty="0">
                <a:solidFill>
                  <a:srgbClr val="000000"/>
                </a:solidFill>
                <a:latin typeface="Arial Unicode MS" panose="020B0604020202020204" pitchFamily="34" charset="-128"/>
              </a:rPr>
              <a:t>values[</a:t>
            </a:r>
            <a:r>
              <a:rPr lang="en-US" altLang="en-US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i</a:t>
            </a:r>
            <a:r>
              <a:rPr lang="en-US" altLang="en-US" dirty="0">
                <a:solidFill>
                  <a:srgbClr val="000000"/>
                </a:solidFill>
                <a:latin typeface="Arial Unicode MS" panose="020B0604020202020204" pitchFamily="34" charset="-128"/>
              </a:rPr>
              <a:t>] = </a:t>
            </a:r>
            <a:r>
              <a:rPr lang="en-US" altLang="en-US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mcp.read_adc</a:t>
            </a:r>
            <a:r>
              <a:rPr lang="en-US" altLang="en-US" dirty="0">
                <a:solidFill>
                  <a:srgbClr val="000000"/>
                </a:solidFill>
                <a:latin typeface="Arial Unicode MS" panose="020B0604020202020204" pitchFamily="34" charset="-128"/>
              </a:rPr>
              <a:t>(</a:t>
            </a:r>
            <a:r>
              <a:rPr lang="en-US" altLang="en-US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i</a:t>
            </a:r>
            <a:r>
              <a:rPr lang="en-US" altLang="en-US" dirty="0">
                <a:solidFill>
                  <a:srgbClr val="000000"/>
                </a:solidFill>
                <a:latin typeface="Arial Unicode MS" panose="020B0604020202020204" pitchFamily="34" charset="-128"/>
              </a:rPr>
              <a:t>)*</a:t>
            </a:r>
            <a:r>
              <a:rPr lang="en-US" altLang="en-US" dirty="0" smtClean="0">
                <a:solidFill>
                  <a:srgbClr val="000000"/>
                </a:solidFill>
                <a:latin typeface="Arial Unicode MS" panose="020B0604020202020204" pitchFamily="34" charset="-128"/>
              </a:rPr>
              <a:t>3.3/1024 # convert to Volts</a:t>
            </a:r>
            <a:r>
              <a:rPr lang="en-US" altLang="en-US" sz="800" dirty="0" smtClean="0"/>
              <a:t>  </a:t>
            </a:r>
            <a:endParaRPr lang="en-US" altLang="en-US" sz="4000" dirty="0">
              <a:latin typeface="Arial" panose="020B0604020202020204" pitchFamily="34" charset="0"/>
            </a:endParaRPr>
          </a:p>
          <a:p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smtClean="0"/>
              <a:t>05/02/2019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Integrated Data Collection with Raspberry Pi and Python. ME 369 Final Project.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26993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Development: Signal Reading </a:t>
            </a:r>
            <a:r>
              <a:rPr lang="en-US" dirty="0"/>
              <a:t>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5876"/>
            <a:ext cx="8600536" cy="5077806"/>
          </a:xfrm>
        </p:spPr>
        <p:txBody>
          <a:bodyPr>
            <a:normAutofit/>
          </a:bodyPr>
          <a:lstStyle/>
          <a:p>
            <a:r>
              <a:rPr lang="en-US" dirty="0" smtClean="0"/>
              <a:t>Class Measurement():</a:t>
            </a:r>
          </a:p>
          <a:p>
            <a:r>
              <a:rPr lang="en-US" dirty="0" smtClean="0"/>
              <a:t>	</a:t>
            </a:r>
            <a:r>
              <a:rPr lang="en-US" dirty="0" err="1" smtClean="0"/>
              <a:t>def</a:t>
            </a:r>
            <a:r>
              <a:rPr lang="en-US" dirty="0" smtClean="0"/>
              <a:t> __</a:t>
            </a:r>
            <a:r>
              <a:rPr lang="en-US" dirty="0" err="1" smtClean="0"/>
              <a:t>init</a:t>
            </a:r>
            <a:r>
              <a:rPr lang="en-US" dirty="0" smtClean="0"/>
              <a:t>__(self, fs=100):</a:t>
            </a:r>
          </a:p>
          <a:p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dirty="0" err="1" smtClean="0"/>
              <a:t>self.time</a:t>
            </a:r>
            <a:r>
              <a:rPr lang="en-US" dirty="0" smtClean="0"/>
              <a:t> =  []</a:t>
            </a:r>
          </a:p>
          <a:p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dirty="0" err="1" smtClean="0"/>
              <a:t>self.data</a:t>
            </a:r>
            <a:r>
              <a:rPr lang="en-US" dirty="0" smtClean="0"/>
              <a:t> = []</a:t>
            </a:r>
          </a:p>
          <a:p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dirty="0" err="1" smtClean="0"/>
              <a:t>self.fs</a:t>
            </a:r>
            <a:r>
              <a:rPr lang="en-US" smtClean="0"/>
              <a:t> = fs</a:t>
            </a:r>
            <a:endParaRPr lang="en-US" dirty="0" smtClean="0"/>
          </a:p>
          <a:p>
            <a:r>
              <a:rPr lang="en-US" dirty="0"/>
              <a:t>	</a:t>
            </a:r>
            <a:r>
              <a:rPr lang="en-US" dirty="0" smtClean="0"/>
              <a:t>	</a:t>
            </a:r>
          </a:p>
          <a:p>
            <a:endParaRPr lang="en-US" dirty="0"/>
          </a:p>
          <a:p>
            <a:r>
              <a:rPr lang="en-US" dirty="0" smtClean="0"/>
              <a:t>	</a:t>
            </a:r>
            <a:r>
              <a:rPr lang="en-US" dirty="0" err="1" smtClean="0"/>
              <a:t>def</a:t>
            </a:r>
            <a:r>
              <a:rPr lang="en-US" dirty="0" smtClean="0"/>
              <a:t> </a:t>
            </a:r>
            <a:r>
              <a:rPr lang="en-US" dirty="0" err="1" smtClean="0"/>
              <a:t>setData</a:t>
            </a:r>
            <a:r>
              <a:rPr lang="en-US" dirty="0" smtClean="0"/>
              <a:t>(self, values)</a:t>
            </a:r>
          </a:p>
          <a:p>
            <a:r>
              <a:rPr lang="en-US" dirty="0" smtClean="0"/>
              <a:t>	</a:t>
            </a:r>
            <a:r>
              <a:rPr lang="en-US" dirty="0" err="1" smtClean="0"/>
              <a:t>def</a:t>
            </a:r>
            <a:r>
              <a:rPr lang="en-US" dirty="0" smtClean="0"/>
              <a:t> </a:t>
            </a:r>
            <a:r>
              <a:rPr lang="en-US" dirty="0" err="1" smtClean="0"/>
              <a:t>setTime</a:t>
            </a:r>
            <a:r>
              <a:rPr lang="en-US" dirty="0" smtClean="0"/>
              <a:t>(self, t0)	</a:t>
            </a:r>
          </a:p>
          <a:p>
            <a:r>
              <a:rPr lang="en-US" dirty="0" smtClean="0"/>
              <a:t>	</a:t>
            </a:r>
            <a:r>
              <a:rPr lang="en-US" dirty="0" err="1" smtClean="0"/>
              <a:t>def</a:t>
            </a:r>
            <a:r>
              <a:rPr lang="en-US" dirty="0" smtClean="0"/>
              <a:t> </a:t>
            </a:r>
            <a:r>
              <a:rPr lang="en-US" dirty="0" err="1" smtClean="0"/>
              <a:t>getData</a:t>
            </a:r>
            <a:r>
              <a:rPr lang="en-US" dirty="0" smtClean="0"/>
              <a:t>(self)</a:t>
            </a:r>
            <a:endParaRPr lang="en-US" dirty="0"/>
          </a:p>
          <a:p>
            <a:r>
              <a:rPr lang="en-US" dirty="0" smtClean="0"/>
              <a:t>	</a:t>
            </a:r>
            <a:r>
              <a:rPr lang="en-US" dirty="0" err="1" smtClean="0"/>
              <a:t>def</a:t>
            </a:r>
            <a:r>
              <a:rPr lang="en-US" dirty="0" smtClean="0"/>
              <a:t> </a:t>
            </a:r>
            <a:r>
              <a:rPr lang="en-US" dirty="0" err="1" smtClean="0"/>
              <a:t>filterData</a:t>
            </a:r>
            <a:r>
              <a:rPr lang="en-US" dirty="0" smtClean="0"/>
              <a:t>(self, </a:t>
            </a:r>
            <a:r>
              <a:rPr lang="en-US" dirty="0" err="1" smtClean="0"/>
              <a:t>filter_options</a:t>
            </a:r>
            <a:r>
              <a:rPr lang="en-US" dirty="0" smtClean="0"/>
              <a:t>)</a:t>
            </a:r>
          </a:p>
          <a:p>
            <a:endParaRPr lang="en-US" dirty="0" smtClean="0"/>
          </a:p>
          <a:p>
            <a:endParaRPr lang="en-US" dirty="0"/>
          </a:p>
          <a:p>
            <a:endParaRPr lang="en-US" altLang="en-US" sz="4000" dirty="0">
              <a:latin typeface="Arial" panose="020B0604020202020204" pitchFamily="34" charset="0"/>
            </a:endParaRPr>
          </a:p>
          <a:p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smtClean="0"/>
              <a:t>05/02/2019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Integrated Data Collection with Raspberry Pi and Python. ME 369 Final Project.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57180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>
          <a:solidFill>
            <a:schemeClr val="tx1"/>
          </a:solidFill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z="2000" dirty="0" smtClean="0">
            <a:latin typeface="Times New Roman"/>
            <a:cs typeface="Times New Roman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18447</TotalTime>
  <Words>578</Words>
  <Application>Microsoft Office PowerPoint</Application>
  <PresentationFormat>Letter Paper (8.5x11 in)</PresentationFormat>
  <Paragraphs>125</Paragraphs>
  <Slides>20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Arial Unicode MS</vt:lpstr>
      <vt:lpstr>MS PGothic</vt:lpstr>
      <vt:lpstr>Arial</vt:lpstr>
      <vt:lpstr>Calibri</vt:lpstr>
      <vt:lpstr>SFMono-Regular</vt:lpstr>
      <vt:lpstr>Times New Roman</vt:lpstr>
      <vt:lpstr>Office Theme</vt:lpstr>
      <vt:lpstr>Python Standard Testing Application</vt:lpstr>
      <vt:lpstr>Outline</vt:lpstr>
      <vt:lpstr>Overall Objective</vt:lpstr>
      <vt:lpstr>Goal of Project</vt:lpstr>
      <vt:lpstr>Demonstration</vt:lpstr>
      <vt:lpstr>Code Development: Signal Reading </vt:lpstr>
      <vt:lpstr>Code Development: Signal Reading </vt:lpstr>
      <vt:lpstr>Code Development: Signal Reading 1</vt:lpstr>
      <vt:lpstr>Code Development: Signal Reading 2</vt:lpstr>
      <vt:lpstr>Code Development: GUI</vt:lpstr>
      <vt:lpstr>Code Development: GUI</vt:lpstr>
      <vt:lpstr>Code Development: GUI</vt:lpstr>
      <vt:lpstr>Code Development: GUI</vt:lpstr>
      <vt:lpstr>Code Development: Animation</vt:lpstr>
      <vt:lpstr>Code Development: Animation</vt:lpstr>
      <vt:lpstr>Code Development: Animation</vt:lpstr>
      <vt:lpstr>Code Development: Animation</vt:lpstr>
      <vt:lpstr>Code Development: Animation</vt:lpstr>
      <vt:lpstr>Future Work</vt:lpstr>
      <vt:lpstr>PowerPoint Presentation</vt:lpstr>
    </vt:vector>
  </TitlesOfParts>
  <Manager/>
  <Company/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Performance and loads of a Model-Scale Coaxial Rotor Part I: Wind Tunnel Testing</dc:title>
  <dc:subject/>
  <dc:creator>Christopher Cameron</dc:creator>
  <cp:keywords/>
  <dc:description/>
  <cp:lastModifiedBy>Marc Eitner</cp:lastModifiedBy>
  <cp:revision>443</cp:revision>
  <cp:lastPrinted>2018-03-21T14:58:32Z</cp:lastPrinted>
  <dcterms:created xsi:type="dcterms:W3CDTF">2016-05-13T00:41:28Z</dcterms:created>
  <dcterms:modified xsi:type="dcterms:W3CDTF">2019-04-30T17:26:52Z</dcterms:modified>
  <cp:category/>
</cp:coreProperties>
</file>